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223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15B9-F538-4356-B0B7-E312993CD231}" type="datetimeFigureOut">
              <a:rPr lang="sr-Latn-CS" smtClean="0"/>
              <a:pPr/>
              <a:t>25.1.2010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6CA49-036C-4AEB-8FC6-30E7C6DB16F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15B9-F538-4356-B0B7-E312993CD231}" type="datetimeFigureOut">
              <a:rPr lang="sr-Latn-CS" smtClean="0"/>
              <a:pPr/>
              <a:t>25.1.2010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6CA49-036C-4AEB-8FC6-30E7C6DB16F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15B9-F538-4356-B0B7-E312993CD231}" type="datetimeFigureOut">
              <a:rPr lang="sr-Latn-CS" smtClean="0"/>
              <a:pPr/>
              <a:t>25.1.2010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6CA49-036C-4AEB-8FC6-30E7C6DB16F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15B9-F538-4356-B0B7-E312993CD231}" type="datetimeFigureOut">
              <a:rPr lang="sr-Latn-CS" smtClean="0"/>
              <a:pPr/>
              <a:t>25.1.2010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6CA49-036C-4AEB-8FC6-30E7C6DB16F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15B9-F538-4356-B0B7-E312993CD231}" type="datetimeFigureOut">
              <a:rPr lang="sr-Latn-CS" smtClean="0"/>
              <a:pPr/>
              <a:t>25.1.2010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6CA49-036C-4AEB-8FC6-30E7C6DB16F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15B9-F538-4356-B0B7-E312993CD231}" type="datetimeFigureOut">
              <a:rPr lang="sr-Latn-CS" smtClean="0"/>
              <a:pPr/>
              <a:t>25.1.2010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6CA49-036C-4AEB-8FC6-30E7C6DB16F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15B9-F538-4356-B0B7-E312993CD231}" type="datetimeFigureOut">
              <a:rPr lang="sr-Latn-CS" smtClean="0"/>
              <a:pPr/>
              <a:t>25.1.2010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6CA49-036C-4AEB-8FC6-30E7C6DB16F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15B9-F538-4356-B0B7-E312993CD231}" type="datetimeFigureOut">
              <a:rPr lang="sr-Latn-CS" smtClean="0"/>
              <a:pPr/>
              <a:t>25.1.2010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6CA49-036C-4AEB-8FC6-30E7C6DB16F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15B9-F538-4356-B0B7-E312993CD231}" type="datetimeFigureOut">
              <a:rPr lang="sr-Latn-CS" smtClean="0"/>
              <a:pPr/>
              <a:t>25.1.2010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6CA49-036C-4AEB-8FC6-30E7C6DB16F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15B9-F538-4356-B0B7-E312993CD231}" type="datetimeFigureOut">
              <a:rPr lang="sr-Latn-CS" smtClean="0"/>
              <a:pPr/>
              <a:t>25.1.2010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6CA49-036C-4AEB-8FC6-30E7C6DB16F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15B9-F538-4356-B0B7-E312993CD231}" type="datetimeFigureOut">
              <a:rPr lang="sr-Latn-CS" smtClean="0"/>
              <a:pPr/>
              <a:t>25.1.2010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6CA49-036C-4AEB-8FC6-30E7C6DB16F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15B9-F538-4356-B0B7-E312993CD231}" type="datetimeFigureOut">
              <a:rPr lang="sr-Latn-CS" smtClean="0"/>
              <a:pPr/>
              <a:t>25.1.2010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6CA49-036C-4AEB-8FC6-30E7C6DB16F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slide" Target="slide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upa 58"/>
          <p:cNvGrpSpPr/>
          <p:nvPr/>
        </p:nvGrpSpPr>
        <p:grpSpPr>
          <a:xfrm>
            <a:off x="857224" y="0"/>
            <a:ext cx="2643206" cy="642918"/>
            <a:chOff x="1714480" y="0"/>
            <a:chExt cx="2643206" cy="642918"/>
          </a:xfrm>
        </p:grpSpPr>
        <p:grpSp>
          <p:nvGrpSpPr>
            <p:cNvPr id="24" name="Grupa 23"/>
            <p:cNvGrpSpPr/>
            <p:nvPr/>
          </p:nvGrpSpPr>
          <p:grpSpPr>
            <a:xfrm>
              <a:off x="1714480" y="0"/>
              <a:ext cx="2643206" cy="642918"/>
              <a:chOff x="1714480" y="0"/>
              <a:chExt cx="2643206" cy="642918"/>
            </a:xfrm>
          </p:grpSpPr>
          <p:sp>
            <p:nvSpPr>
              <p:cNvPr id="18" name="Pravokutnik 17"/>
              <p:cNvSpPr/>
              <p:nvPr/>
            </p:nvSpPr>
            <p:spPr>
              <a:xfrm>
                <a:off x="2000232" y="0"/>
                <a:ext cx="2357454" cy="64291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3" name="Pravokutnik 12"/>
              <p:cNvSpPr/>
              <p:nvPr/>
            </p:nvSpPr>
            <p:spPr>
              <a:xfrm rot="16200000">
                <a:off x="1535885" y="178595"/>
                <a:ext cx="642918" cy="285728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r-HR" sz="900" dirty="0" smtClean="0"/>
                  <a:t>Egzosfera</a:t>
                </a:r>
                <a:endParaRPr lang="hr-HR" sz="900" dirty="0"/>
              </a:p>
            </p:txBody>
          </p:sp>
        </p:grpSp>
        <p:sp>
          <p:nvSpPr>
            <p:cNvPr id="29" name="Elipsa 28"/>
            <p:cNvSpPr/>
            <p:nvPr/>
          </p:nvSpPr>
          <p:spPr>
            <a:xfrm>
              <a:off x="2428860" y="214290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Elipsa 29"/>
            <p:cNvSpPr/>
            <p:nvPr/>
          </p:nvSpPr>
          <p:spPr>
            <a:xfrm>
              <a:off x="2643174" y="428604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Elipsa 30"/>
            <p:cNvSpPr/>
            <p:nvPr/>
          </p:nvSpPr>
          <p:spPr>
            <a:xfrm>
              <a:off x="2857488" y="285728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Elipsa 31"/>
            <p:cNvSpPr/>
            <p:nvPr/>
          </p:nvSpPr>
          <p:spPr>
            <a:xfrm>
              <a:off x="3643306" y="285728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Elipsa 32"/>
            <p:cNvSpPr/>
            <p:nvPr/>
          </p:nvSpPr>
          <p:spPr>
            <a:xfrm>
              <a:off x="3286116" y="428604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Elipsa 33"/>
            <p:cNvSpPr/>
            <p:nvPr/>
          </p:nvSpPr>
          <p:spPr>
            <a:xfrm>
              <a:off x="4000496" y="142852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Elipsa 34"/>
            <p:cNvSpPr/>
            <p:nvPr/>
          </p:nvSpPr>
          <p:spPr>
            <a:xfrm>
              <a:off x="2071670" y="500042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4" name="TekstniOkvir 53"/>
            <p:cNvSpPr txBox="1"/>
            <p:nvPr/>
          </p:nvSpPr>
          <p:spPr>
            <a:xfrm>
              <a:off x="2000232" y="8729"/>
              <a:ext cx="7858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1200" dirty="0" smtClean="0">
                  <a:solidFill>
                    <a:schemeClr val="bg1"/>
                  </a:solidFill>
                </a:rPr>
                <a:t>800 km</a:t>
              </a:r>
              <a:endParaRPr lang="hr-HR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0" name="Grupa 59"/>
          <p:cNvGrpSpPr/>
          <p:nvPr/>
        </p:nvGrpSpPr>
        <p:grpSpPr>
          <a:xfrm>
            <a:off x="857224" y="642918"/>
            <a:ext cx="2643206" cy="3571876"/>
            <a:chOff x="1714480" y="642918"/>
            <a:chExt cx="2643206" cy="3571876"/>
          </a:xfrm>
        </p:grpSpPr>
        <p:grpSp>
          <p:nvGrpSpPr>
            <p:cNvPr id="25" name="Grupa 24"/>
            <p:cNvGrpSpPr/>
            <p:nvPr/>
          </p:nvGrpSpPr>
          <p:grpSpPr>
            <a:xfrm>
              <a:off x="1714480" y="642918"/>
              <a:ext cx="2643206" cy="3571876"/>
              <a:chOff x="1714480" y="642918"/>
              <a:chExt cx="2643206" cy="3571876"/>
            </a:xfrm>
          </p:grpSpPr>
          <p:sp>
            <p:nvSpPr>
              <p:cNvPr id="19" name="Pravokutnik 18"/>
              <p:cNvSpPr/>
              <p:nvPr/>
            </p:nvSpPr>
            <p:spPr>
              <a:xfrm>
                <a:off x="2000232" y="642918"/>
                <a:ext cx="2357454" cy="3571876"/>
              </a:xfrm>
              <a:prstGeom prst="rect">
                <a:avLst/>
              </a:prstGeom>
              <a:gradFill>
                <a:gsLst>
                  <a:gs pos="0">
                    <a:schemeClr val="tx1"/>
                  </a:gs>
                  <a:gs pos="99000">
                    <a:schemeClr val="accent1">
                      <a:lumMod val="75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4" name="Pravokutnik 13"/>
              <p:cNvSpPr/>
              <p:nvPr/>
            </p:nvSpPr>
            <p:spPr>
              <a:xfrm rot="16200000">
                <a:off x="71406" y="2285992"/>
                <a:ext cx="3571876" cy="285728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r-HR" sz="1200" b="1" dirty="0" err="1" smtClean="0">
                    <a:solidFill>
                      <a:schemeClr val="tx1"/>
                    </a:solidFill>
                  </a:rPr>
                  <a:t>Termosfera</a:t>
                </a:r>
                <a:endParaRPr lang="hr-HR" sz="12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6" name="Elipsa 35"/>
            <p:cNvSpPr/>
            <p:nvPr/>
          </p:nvSpPr>
          <p:spPr>
            <a:xfrm>
              <a:off x="2285984" y="1142984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Elipsa 36"/>
            <p:cNvSpPr/>
            <p:nvPr/>
          </p:nvSpPr>
          <p:spPr>
            <a:xfrm>
              <a:off x="3357554" y="928670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Elipsa 37"/>
            <p:cNvSpPr/>
            <p:nvPr/>
          </p:nvSpPr>
          <p:spPr>
            <a:xfrm>
              <a:off x="3714744" y="1643050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9" name="Elipsa 38"/>
            <p:cNvSpPr/>
            <p:nvPr/>
          </p:nvSpPr>
          <p:spPr>
            <a:xfrm>
              <a:off x="3643306" y="1785926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Elipsa 39"/>
            <p:cNvSpPr/>
            <p:nvPr/>
          </p:nvSpPr>
          <p:spPr>
            <a:xfrm>
              <a:off x="2285984" y="2285992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Elipsa 40"/>
            <p:cNvSpPr/>
            <p:nvPr/>
          </p:nvSpPr>
          <p:spPr>
            <a:xfrm>
              <a:off x="3929058" y="3071810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Elipsa 41"/>
            <p:cNvSpPr/>
            <p:nvPr/>
          </p:nvSpPr>
          <p:spPr>
            <a:xfrm>
              <a:off x="2500298" y="3643314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pic>
          <p:nvPicPr>
            <p:cNvPr id="50" name="Slika 49" descr="space-shuttle-endeavour-launch-2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643174" y="1500174"/>
              <a:ext cx="716551" cy="785818"/>
            </a:xfrm>
            <a:prstGeom prst="rect">
              <a:avLst/>
            </a:prstGeom>
          </p:spPr>
        </p:pic>
        <p:sp>
          <p:nvSpPr>
            <p:cNvPr id="55" name="TekstniOkvir 54"/>
            <p:cNvSpPr txBox="1"/>
            <p:nvPr/>
          </p:nvSpPr>
          <p:spPr>
            <a:xfrm>
              <a:off x="2000232" y="642918"/>
              <a:ext cx="7858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1200" dirty="0" smtClean="0">
                  <a:solidFill>
                    <a:schemeClr val="bg1"/>
                  </a:solidFill>
                </a:rPr>
                <a:t>690 km</a:t>
              </a:r>
              <a:endParaRPr lang="hr-HR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1" name="Grupa 60"/>
          <p:cNvGrpSpPr/>
          <p:nvPr/>
        </p:nvGrpSpPr>
        <p:grpSpPr>
          <a:xfrm>
            <a:off x="857224" y="4214818"/>
            <a:ext cx="2643206" cy="928694"/>
            <a:chOff x="1714480" y="4214818"/>
            <a:chExt cx="2643206" cy="928694"/>
          </a:xfrm>
        </p:grpSpPr>
        <p:grpSp>
          <p:nvGrpSpPr>
            <p:cNvPr id="26" name="Grupa 25"/>
            <p:cNvGrpSpPr/>
            <p:nvPr/>
          </p:nvGrpSpPr>
          <p:grpSpPr>
            <a:xfrm>
              <a:off x="1714480" y="4214818"/>
              <a:ext cx="2643206" cy="928694"/>
              <a:chOff x="1714480" y="4214818"/>
              <a:chExt cx="2643206" cy="928694"/>
            </a:xfrm>
          </p:grpSpPr>
          <p:sp>
            <p:nvSpPr>
              <p:cNvPr id="20" name="Pravokutnik 19"/>
              <p:cNvSpPr/>
              <p:nvPr/>
            </p:nvSpPr>
            <p:spPr>
              <a:xfrm>
                <a:off x="2000232" y="4214818"/>
                <a:ext cx="2357454" cy="928694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75000"/>
                    </a:schemeClr>
                  </a:gs>
                  <a:gs pos="99000">
                    <a:schemeClr val="accent1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5" name="Pravokutnik 14"/>
              <p:cNvSpPr/>
              <p:nvPr/>
            </p:nvSpPr>
            <p:spPr>
              <a:xfrm rot="16200000">
                <a:off x="1393009" y="4536289"/>
                <a:ext cx="928670" cy="2857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r-HR" sz="1200" b="1" dirty="0" err="1" smtClean="0"/>
                  <a:t>Mezosfera</a:t>
                </a:r>
                <a:endParaRPr lang="hr-HR" sz="1200" b="1" dirty="0"/>
              </a:p>
            </p:txBody>
          </p:sp>
        </p:grpSp>
        <p:cxnSp>
          <p:nvCxnSpPr>
            <p:cNvPr id="44" name="Ravni poveznik 43"/>
            <p:cNvCxnSpPr/>
            <p:nvPr/>
          </p:nvCxnSpPr>
          <p:spPr>
            <a:xfrm flipV="1">
              <a:off x="3071802" y="4429132"/>
              <a:ext cx="500066" cy="428628"/>
            </a:xfrm>
            <a:prstGeom prst="line">
              <a:avLst/>
            </a:prstGeom>
            <a:ln w="25400" cap="rnd"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avni poveznik 46"/>
            <p:cNvCxnSpPr/>
            <p:nvPr/>
          </p:nvCxnSpPr>
          <p:spPr>
            <a:xfrm flipV="1">
              <a:off x="3357554" y="4357694"/>
              <a:ext cx="500066" cy="428628"/>
            </a:xfrm>
            <a:prstGeom prst="line">
              <a:avLst/>
            </a:prstGeom>
            <a:ln w="25400" cap="rnd"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avni poveznik 47"/>
            <p:cNvCxnSpPr/>
            <p:nvPr/>
          </p:nvCxnSpPr>
          <p:spPr>
            <a:xfrm flipV="1">
              <a:off x="3571868" y="4500570"/>
              <a:ext cx="500066" cy="428628"/>
            </a:xfrm>
            <a:prstGeom prst="line">
              <a:avLst/>
            </a:prstGeom>
            <a:ln w="25400" cap="rnd"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kstniOkvir 55"/>
            <p:cNvSpPr txBox="1"/>
            <p:nvPr/>
          </p:nvSpPr>
          <p:spPr>
            <a:xfrm>
              <a:off x="2000232" y="4214818"/>
              <a:ext cx="7858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1200" dirty="0" smtClean="0">
                  <a:solidFill>
                    <a:schemeClr val="bg1"/>
                  </a:solidFill>
                </a:rPr>
                <a:t>80 km</a:t>
              </a:r>
              <a:endParaRPr lang="hr-HR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Pravokutnik 20">
            <a:hlinkClick r:id="rId3" action="ppaction://hlinksldjump"/>
          </p:cNvPr>
          <p:cNvSpPr/>
          <p:nvPr/>
        </p:nvSpPr>
        <p:spPr>
          <a:xfrm>
            <a:off x="1142976" y="5143512"/>
            <a:ext cx="2357454" cy="857256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69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Pravokutnik 15"/>
          <p:cNvSpPr/>
          <p:nvPr/>
        </p:nvSpPr>
        <p:spPr>
          <a:xfrm rot="16200000">
            <a:off x="571472" y="5429264"/>
            <a:ext cx="857232" cy="28572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dirty="0" smtClean="0"/>
              <a:t>Stratosfera</a:t>
            </a:r>
            <a:endParaRPr lang="hr-HR" sz="1200" dirty="0"/>
          </a:p>
        </p:txBody>
      </p:sp>
      <p:pic>
        <p:nvPicPr>
          <p:cNvPr id="51" name="Slika 50" descr="BalloonFiesta1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6DC1DD"/>
              </a:clrFrom>
              <a:clrTo>
                <a:srgbClr val="6DC1D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98623" y="5286388"/>
            <a:ext cx="730237" cy="547678"/>
          </a:xfrm>
          <a:prstGeom prst="rect">
            <a:avLst/>
          </a:prstGeom>
        </p:spPr>
      </p:pic>
      <p:sp>
        <p:nvSpPr>
          <p:cNvPr id="57" name="TekstniOkvir 56"/>
          <p:cNvSpPr txBox="1"/>
          <p:nvPr/>
        </p:nvSpPr>
        <p:spPr>
          <a:xfrm>
            <a:off x="1142976" y="5143512"/>
            <a:ext cx="785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smtClean="0"/>
              <a:t>60 km</a:t>
            </a:r>
            <a:endParaRPr lang="hr-HR" sz="1200" dirty="0"/>
          </a:p>
        </p:txBody>
      </p:sp>
      <p:sp>
        <p:nvSpPr>
          <p:cNvPr id="22" name="Pravokutnik 21">
            <a:hlinkClick r:id="rId5" action="ppaction://hlinksldjump"/>
          </p:cNvPr>
          <p:cNvSpPr/>
          <p:nvPr/>
        </p:nvSpPr>
        <p:spPr>
          <a:xfrm>
            <a:off x="1142976" y="6000744"/>
            <a:ext cx="2357454" cy="857256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69000">
                <a:schemeClr val="accent1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Pravokutnik 16"/>
          <p:cNvSpPr/>
          <p:nvPr/>
        </p:nvSpPr>
        <p:spPr>
          <a:xfrm rot="16200000">
            <a:off x="571472" y="6286520"/>
            <a:ext cx="857232" cy="28572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dirty="0" smtClean="0"/>
              <a:t>Troposfera</a:t>
            </a:r>
            <a:endParaRPr lang="hr-HR" sz="1200" dirty="0"/>
          </a:p>
        </p:txBody>
      </p:sp>
      <p:pic>
        <p:nvPicPr>
          <p:cNvPr id="52" name="Slika 51" descr="400_F_13913054_LOWjbh808S1HWsYIsQN1rzvgmhUMfjlq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0233921" flipH="1">
            <a:off x="2609957" y="6063449"/>
            <a:ext cx="789084" cy="313660"/>
          </a:xfrm>
          <a:prstGeom prst="rect">
            <a:avLst/>
          </a:prstGeom>
        </p:spPr>
      </p:pic>
      <p:pic>
        <p:nvPicPr>
          <p:cNvPr id="53" name="Slika 52" descr="400_F_12967584_l7GesZYndaLsS2l0X35BDv63mhiAzUcb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42976" y="6215082"/>
            <a:ext cx="924448" cy="642918"/>
          </a:xfrm>
          <a:prstGeom prst="rect">
            <a:avLst/>
          </a:prstGeom>
        </p:spPr>
      </p:pic>
      <p:sp>
        <p:nvSpPr>
          <p:cNvPr id="58" name="TekstniOkvir 57"/>
          <p:cNvSpPr txBox="1"/>
          <p:nvPr/>
        </p:nvSpPr>
        <p:spPr>
          <a:xfrm>
            <a:off x="1142976" y="6000768"/>
            <a:ext cx="785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smtClean="0"/>
              <a:t>18 km</a:t>
            </a:r>
            <a:endParaRPr lang="hr-HR" sz="1200" dirty="0"/>
          </a:p>
        </p:txBody>
      </p:sp>
      <p:grpSp>
        <p:nvGrpSpPr>
          <p:cNvPr id="23" name="Grupa 22"/>
          <p:cNvGrpSpPr/>
          <p:nvPr/>
        </p:nvGrpSpPr>
        <p:grpSpPr>
          <a:xfrm>
            <a:off x="857224" y="642917"/>
            <a:ext cx="3357586" cy="5357851"/>
            <a:chOff x="1714480" y="642917"/>
            <a:chExt cx="3357586" cy="5357851"/>
          </a:xfrm>
        </p:grpSpPr>
        <p:cxnSp>
          <p:nvCxnSpPr>
            <p:cNvPr id="9" name="Ravni poveznik 8"/>
            <p:cNvCxnSpPr/>
            <p:nvPr/>
          </p:nvCxnSpPr>
          <p:spPr>
            <a:xfrm rot="10800000">
              <a:off x="1714480" y="642917"/>
              <a:ext cx="3357586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avni poveznik 9"/>
            <p:cNvCxnSpPr/>
            <p:nvPr/>
          </p:nvCxnSpPr>
          <p:spPr>
            <a:xfrm rot="10800000">
              <a:off x="1714480" y="4214818"/>
              <a:ext cx="3357586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avni poveznik 10"/>
            <p:cNvCxnSpPr/>
            <p:nvPr/>
          </p:nvCxnSpPr>
          <p:spPr>
            <a:xfrm rot="10800000">
              <a:off x="1714480" y="5143512"/>
              <a:ext cx="3357586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vni poveznik 11"/>
            <p:cNvCxnSpPr/>
            <p:nvPr/>
          </p:nvCxnSpPr>
          <p:spPr>
            <a:xfrm rot="10800000">
              <a:off x="1714480" y="6000768"/>
              <a:ext cx="3357586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Zaobljeni pravokutnik 63"/>
          <p:cNvSpPr/>
          <p:nvPr/>
        </p:nvSpPr>
        <p:spPr>
          <a:xfrm rot="16200000">
            <a:off x="-2893256" y="3107545"/>
            <a:ext cx="6572296" cy="6429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 smtClean="0"/>
              <a:t>Slojevi atmosfere</a:t>
            </a:r>
            <a:endParaRPr lang="hr-HR" sz="4400" dirty="0"/>
          </a:p>
        </p:txBody>
      </p:sp>
      <p:sp>
        <p:nvSpPr>
          <p:cNvPr id="69" name="TekstniOkvir 68"/>
          <p:cNvSpPr txBox="1"/>
          <p:nvPr/>
        </p:nvSpPr>
        <p:spPr>
          <a:xfrm>
            <a:off x="5643570" y="5643578"/>
            <a:ext cx="3286148" cy="6463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HeroicExtremeLeftFacing"/>
            <a:lightRig rig="threePt" dir="t"/>
          </a:scene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r-HR" dirty="0" smtClean="0"/>
              <a:t>Klikni na sloj atmosfere o kojem želiš saznati nešto više…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31995"/>
            <a:ext cx="822960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vi-VN" dirty="0" smtClean="0"/>
              <a:t>Troposfera je najniži dio zemljine atmosfere koji se proteže od 10 km do 15 km iznad površine.</a:t>
            </a:r>
            <a:endParaRPr lang="hr-HR" dirty="0" smtClean="0">
              <a:latin typeface="Calibri" pitchFamily="34" charset="0"/>
            </a:endParaRPr>
          </a:p>
          <a:p>
            <a:r>
              <a:rPr lang="vi-VN" dirty="0" smtClean="0"/>
              <a:t>Karakteriziran je smanjenjem temperature s porastom visine.</a:t>
            </a:r>
            <a:endParaRPr lang="hr-HR" dirty="0" smtClean="0">
              <a:latin typeface="Calibri" pitchFamily="34" charset="0"/>
            </a:endParaRPr>
          </a:p>
          <a:p>
            <a:r>
              <a:rPr lang="vi-VN" dirty="0" smtClean="0"/>
              <a:t>U troposferi se nalazi oko 80% sveukupne mase atmosfere te gotovo sva vodena para</a:t>
            </a:r>
            <a:endParaRPr lang="hr-HR" dirty="0" smtClean="0">
              <a:latin typeface="Calibri" pitchFamily="34" charset="0"/>
            </a:endParaRPr>
          </a:p>
          <a:p>
            <a:r>
              <a:rPr lang="vi-VN" dirty="0" smtClean="0"/>
              <a:t>Samo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se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dirty="0" smtClean="0"/>
              <a:t>u troposferi događaju vremenske prilike.</a:t>
            </a:r>
            <a:endParaRPr lang="hr-HR" dirty="0">
              <a:latin typeface="Calibri" pitchFamily="34" charset="0"/>
            </a:endParaRPr>
          </a:p>
        </p:txBody>
      </p:sp>
      <p:grpSp>
        <p:nvGrpSpPr>
          <p:cNvPr id="4" name="Grupa 3"/>
          <p:cNvGrpSpPr/>
          <p:nvPr/>
        </p:nvGrpSpPr>
        <p:grpSpPr>
          <a:xfrm>
            <a:off x="0" y="0"/>
            <a:ext cx="9144000" cy="1142984"/>
            <a:chOff x="1714480" y="6000744"/>
            <a:chExt cx="2643206" cy="857256"/>
          </a:xfrm>
        </p:grpSpPr>
        <p:grpSp>
          <p:nvGrpSpPr>
            <p:cNvPr id="5" name="Grupa 27"/>
            <p:cNvGrpSpPr/>
            <p:nvPr/>
          </p:nvGrpSpPr>
          <p:grpSpPr>
            <a:xfrm>
              <a:off x="1714480" y="6000744"/>
              <a:ext cx="2643206" cy="857256"/>
              <a:chOff x="1714480" y="6000744"/>
              <a:chExt cx="2643206" cy="857256"/>
            </a:xfrm>
          </p:grpSpPr>
          <p:sp>
            <p:nvSpPr>
              <p:cNvPr id="9" name="Pravokutnik 8"/>
              <p:cNvSpPr/>
              <p:nvPr/>
            </p:nvSpPr>
            <p:spPr>
              <a:xfrm>
                <a:off x="2000232" y="6000744"/>
                <a:ext cx="2357454" cy="857256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69000">
                    <a:schemeClr val="accent1">
                      <a:lumMod val="20000"/>
                      <a:lumOff val="8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0" name="Pravokutnik 9"/>
              <p:cNvSpPr/>
              <p:nvPr/>
            </p:nvSpPr>
            <p:spPr>
              <a:xfrm rot="16200000">
                <a:off x="1428728" y="6286520"/>
                <a:ext cx="857232" cy="285728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r-HR" sz="1200" dirty="0" smtClean="0"/>
                  <a:t>Troposfera</a:t>
                </a:r>
                <a:endParaRPr lang="hr-HR" sz="1200" dirty="0"/>
              </a:p>
            </p:txBody>
          </p:sp>
        </p:grpSp>
        <p:pic>
          <p:nvPicPr>
            <p:cNvPr id="6" name="Slika 5" descr="400_F_13913054_LOWjbh808S1HWsYIsQN1rzvgmhUMfjlq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20233921" flipH="1">
              <a:off x="3166994" y="6092454"/>
              <a:ext cx="420484" cy="313660"/>
            </a:xfrm>
            <a:prstGeom prst="rect">
              <a:avLst/>
            </a:prstGeom>
          </p:spPr>
        </p:pic>
        <p:pic>
          <p:nvPicPr>
            <p:cNvPr id="7" name="Slika 6" descr="400_F_12967584_l7GesZYndaLsS2l0X35BDv63mhiAzUcb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000232" y="6215082"/>
              <a:ext cx="924448" cy="642918"/>
            </a:xfrm>
            <a:prstGeom prst="rect">
              <a:avLst/>
            </a:prstGeom>
          </p:spPr>
        </p:pic>
        <p:sp>
          <p:nvSpPr>
            <p:cNvPr id="8" name="TekstniOkvir 7"/>
            <p:cNvSpPr txBox="1"/>
            <p:nvPr/>
          </p:nvSpPr>
          <p:spPr>
            <a:xfrm>
              <a:off x="2000232" y="6000768"/>
              <a:ext cx="7858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1200" dirty="0" smtClean="0"/>
                <a:t>18 km</a:t>
              </a:r>
              <a:endParaRPr lang="hr-HR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31995"/>
            <a:ext cx="822960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vi-VN" dirty="0" smtClean="0"/>
              <a:t>Stratosfera je sloj zemljine atmosfere koji se nastavlja na Troposferu, na visini od 15 km i tankog sloja zvanog Tropopauza</a:t>
            </a:r>
            <a:r>
              <a:rPr lang="hr-HR" dirty="0" smtClean="0"/>
              <a:t>,</a:t>
            </a:r>
            <a:endParaRPr lang="vi-VN" dirty="0" smtClean="0"/>
          </a:p>
          <a:p>
            <a:r>
              <a:rPr lang="vi-VN" dirty="0" smtClean="0"/>
              <a:t>Karakteristično je da daljnim porastom visine u Stratosferi temperatura ne pada nego ostaje stalna tj, oko -50°C</a:t>
            </a:r>
            <a:r>
              <a:rPr lang="hr-HR" dirty="0" smtClean="0"/>
              <a:t>.</a:t>
            </a:r>
            <a:endParaRPr lang="vi-VN" dirty="0" smtClean="0"/>
          </a:p>
        </p:txBody>
      </p:sp>
      <p:grpSp>
        <p:nvGrpSpPr>
          <p:cNvPr id="11" name="Grupa 10"/>
          <p:cNvGrpSpPr/>
          <p:nvPr/>
        </p:nvGrpSpPr>
        <p:grpSpPr>
          <a:xfrm>
            <a:off x="0" y="-24"/>
            <a:ext cx="9144000" cy="1214422"/>
            <a:chOff x="1714480" y="5143512"/>
            <a:chExt cx="2643206" cy="857256"/>
          </a:xfrm>
        </p:grpSpPr>
        <p:grpSp>
          <p:nvGrpSpPr>
            <p:cNvPr id="12" name="Grupa 26"/>
            <p:cNvGrpSpPr/>
            <p:nvPr/>
          </p:nvGrpSpPr>
          <p:grpSpPr>
            <a:xfrm>
              <a:off x="1714480" y="5143512"/>
              <a:ext cx="2643206" cy="857256"/>
              <a:chOff x="1714480" y="5143512"/>
              <a:chExt cx="2643206" cy="857256"/>
            </a:xfrm>
          </p:grpSpPr>
          <p:sp>
            <p:nvSpPr>
              <p:cNvPr id="15" name="Pravokutnik 14"/>
              <p:cNvSpPr/>
              <p:nvPr/>
            </p:nvSpPr>
            <p:spPr>
              <a:xfrm>
                <a:off x="2000232" y="5143512"/>
                <a:ext cx="2357454" cy="857256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9000">
                    <a:schemeClr val="accent1">
                      <a:lumMod val="40000"/>
                      <a:lumOff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6" name="Pravokutnik 15"/>
              <p:cNvSpPr/>
              <p:nvPr/>
            </p:nvSpPr>
            <p:spPr>
              <a:xfrm rot="16200000">
                <a:off x="1428728" y="5429264"/>
                <a:ext cx="857232" cy="285728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r-HR" sz="1200" dirty="0" smtClean="0"/>
                  <a:t>Stratosfera</a:t>
                </a:r>
                <a:endParaRPr lang="hr-HR" sz="1200" dirty="0"/>
              </a:p>
            </p:txBody>
          </p:sp>
        </p:grpSp>
        <p:pic>
          <p:nvPicPr>
            <p:cNvPr id="13" name="Slika 12" descr="BalloonFiesta1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6DC1DD"/>
                </a:clrFrom>
                <a:clrTo>
                  <a:srgbClr val="6DC1DD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655589" y="5294795"/>
              <a:ext cx="376953" cy="547678"/>
            </a:xfrm>
            <a:prstGeom prst="rect">
              <a:avLst/>
            </a:prstGeom>
          </p:spPr>
        </p:pic>
        <p:sp>
          <p:nvSpPr>
            <p:cNvPr id="14" name="TekstniOkvir 13"/>
            <p:cNvSpPr txBox="1"/>
            <p:nvPr/>
          </p:nvSpPr>
          <p:spPr>
            <a:xfrm>
              <a:off x="2000232" y="5143512"/>
              <a:ext cx="7858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1200" dirty="0" smtClean="0"/>
                <a:t>60 km</a:t>
              </a:r>
              <a:endParaRPr lang="hr-HR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50</TotalTime>
  <Words>36</Words>
  <Application>Microsoft Office PowerPoint</Application>
  <PresentationFormat>Prikaz na zaslonu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4" baseType="lpstr">
      <vt:lpstr>Office tema</vt:lpstr>
      <vt:lpstr>Slajd 1</vt:lpstr>
      <vt:lpstr>Slajd 2</vt:lpstr>
      <vt:lpstr>Slajd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Slojevi atmosfere</dc:title>
  <dc:creator>Korisnik</dc:creator>
  <cp:lastModifiedBy>Korisnik</cp:lastModifiedBy>
  <cp:revision>7</cp:revision>
  <dcterms:created xsi:type="dcterms:W3CDTF">2010-01-25T13:15:33Z</dcterms:created>
  <dcterms:modified xsi:type="dcterms:W3CDTF">2010-01-25T14:13:55Z</dcterms:modified>
</cp:coreProperties>
</file>